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35A760C1-56EE-4F8C-9AAF-F1DFF5802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="" xmlns:a16="http://schemas.microsoft.com/office/drawing/2014/main" id="{BD061B49-A2BF-9187-F876-0A90F660E0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A438F9E-A8C0-CE6A-783F-C861C9C3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B9629A7B-97A0-DAB2-1ED3-458312DC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934E7FB7-081E-A9A1-0FBD-8417EE33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88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8B71F093-D1D3-8435-E66A-558DEB6FE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0179683E-52CA-3EF3-E9BC-711327C35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12827A96-7389-719A-12A5-C364D40EF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4B17CB1E-12E6-6182-437B-77B021DDB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67BED17D-EAEF-2866-821E-60397D62D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700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="" xmlns:a16="http://schemas.microsoft.com/office/drawing/2014/main" id="{6484CFC0-B0C8-B91D-923A-FF5B27CCC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="" xmlns:a16="http://schemas.microsoft.com/office/drawing/2014/main" id="{9C44D927-1C4E-4EC0-E28F-8C0016866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9F8D6FD7-6A8D-788A-DB02-34F6E326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F7DC56EF-8F25-5D66-E3E7-12DC8726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AC5AE74F-DAF8-B1C6-5CDB-8B3F71EB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405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BA50278C-0D81-8E76-2F99-C16ACB823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7A835318-23C4-1D3F-5224-CF88071C9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B2206622-8A79-4676-048A-D6B587836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149E7DB3-844C-6C13-F928-CCF3E05D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4AE24349-7EC5-CE64-134E-A823E7FD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043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885F7BE-CDD6-2F0C-7842-F713F165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E9B1CBFB-984E-304D-4AB8-CDF1266C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5F108D56-F0B9-C9CC-4C7A-A6E498D0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03104826-8044-2C29-1EE7-C54F64E1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BB389512-72F7-1C88-8C2F-DFEE4214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491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FF80ECE5-B3AE-AA80-5753-35428880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6E52E8E-39B2-0AE1-A22F-EA2D0683E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736D665D-DD8C-CD28-7F52-9B6C8BB12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3297FCAF-5050-6B22-0A2B-117FD6CF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D26D8999-90D9-77EC-9660-87964809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82947812-F7D6-1CFE-6001-356C47A8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18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18C31290-9B9B-73ED-FC98-1366C69E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21D785EA-A314-BBCB-449F-7B9AF9ED9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="" xmlns:a16="http://schemas.microsoft.com/office/drawing/2014/main" id="{9FFF28C6-5DF0-8A9F-8A3B-F2CFF15A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="" xmlns:a16="http://schemas.microsoft.com/office/drawing/2014/main" id="{F779D442-DF72-7F39-DA86-EF784A146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="" xmlns:a16="http://schemas.microsoft.com/office/drawing/2014/main" id="{CCBF24D2-E978-3AC9-A2CE-022670FEC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="" xmlns:a16="http://schemas.microsoft.com/office/drawing/2014/main" id="{46F89728-C322-F9CC-1D3B-4B020DE4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="" xmlns:a16="http://schemas.microsoft.com/office/drawing/2014/main" id="{4FDEE414-4B21-51DD-425C-057D4E5D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="" xmlns:a16="http://schemas.microsoft.com/office/drawing/2014/main" id="{7B906C40-10F6-690F-2CC5-1E0F7986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68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0D94017D-B16D-46E4-8D21-FEC262497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4669D43E-7F72-8427-4B81-9B15EBEFB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6A4DA998-C2F4-DD47-5AB7-5CCB6B12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81752FA8-8FA3-DF84-61E0-F5B743A0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23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="" xmlns:a16="http://schemas.microsoft.com/office/drawing/2014/main" id="{5145CFEA-F37F-24EA-E553-92EACB97E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="" xmlns:a16="http://schemas.microsoft.com/office/drawing/2014/main" id="{EA933E75-83E9-662B-79EF-9ADB5ED9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="" xmlns:a16="http://schemas.microsoft.com/office/drawing/2014/main" id="{D3B0EFCB-DC8E-2C7E-8BA2-21F876E23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916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B99C857-B9B6-385F-7FDE-2C328E26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0BA59B9D-8C21-2603-BC91-68BD11B4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6AC59E05-251F-C508-85B3-B7BA7136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04B760DF-6A93-A203-6470-5C8CD3E7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D35CBD45-3FD3-626D-A10A-094495CC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5BCEE9B3-E303-0677-688C-FA92F93B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944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1F2E792-8B0A-2D0D-B870-57FC66E69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="" xmlns:a16="http://schemas.microsoft.com/office/drawing/2014/main" id="{8673B262-F3DD-D7AF-D8DE-78BBF2DAF0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="" xmlns:a16="http://schemas.microsoft.com/office/drawing/2014/main" id="{58F68A38-8511-D222-B86B-AF81818BF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="" xmlns:a16="http://schemas.microsoft.com/office/drawing/2014/main" id="{4EA3A5D2-40E2-8C4A-E187-86345894E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="" xmlns:a16="http://schemas.microsoft.com/office/drawing/2014/main" id="{FA71C50C-7752-58EC-11EC-44F4A889F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="" xmlns:a16="http://schemas.microsoft.com/office/drawing/2014/main" id="{F84B54AF-52A5-BC4E-DA66-9B061EA15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5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="" xmlns:a16="http://schemas.microsoft.com/office/drawing/2014/main" id="{D8615605-AD01-010F-2835-0180246BF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="" xmlns:a16="http://schemas.microsoft.com/office/drawing/2014/main" id="{02C01775-BDF9-9B3E-5460-EC15B9FE9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="" xmlns:a16="http://schemas.microsoft.com/office/drawing/2014/main" id="{1031930E-9545-466D-A879-70993D221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790B-F756-4678-86E3-7AE81A844B17}" type="datetimeFigureOut">
              <a:rPr lang="tr-TR" smtClean="0"/>
              <a:t>07.09.2023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="" xmlns:a16="http://schemas.microsoft.com/office/drawing/2014/main" id="{213BFF40-8C37-485E-2B9A-3E76C819C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="" xmlns:a16="http://schemas.microsoft.com/office/drawing/2014/main" id="{213B315C-91E3-FBDB-4515-AE87F212E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F15B6-195C-464D-B7E8-552F34C485A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51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78427" y="1631373"/>
            <a:ext cx="10515600" cy="1953491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FERİDE BEKÇİOĞLU ORTAOKULU’NDA</a:t>
            </a:r>
            <a:b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NASIL DAVRANMALIYIZ?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37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AE6057AE-1682-5886-CD30-D17FCD5C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5945212-3ED0-BBE2-770E-39195AF8F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14,019 Bullying Stock Video Footage - 4K and HD Video Clips | Shutterstock">
            <a:extLst>
              <a:ext uri="{FF2B5EF4-FFF2-40B4-BE49-F238E27FC236}">
                <a16:creationId xmlns="" xmlns:a16="http://schemas.microsoft.com/office/drawing/2014/main" id="{58B763BA-636E-C794-1EC2-82443A417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r="20699"/>
          <a:stretch/>
        </p:blipFill>
        <p:spPr bwMode="auto">
          <a:xfrm>
            <a:off x="4093535" y="0"/>
            <a:ext cx="8098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5A8B0A5-61E7-FC57-8B97-025A8CEE4473}"/>
              </a:ext>
            </a:extLst>
          </p:cNvPr>
          <p:cNvSpPr/>
          <p:nvPr/>
        </p:nvSpPr>
        <p:spPr>
          <a:xfrm>
            <a:off x="0" y="0"/>
            <a:ext cx="4093535" cy="70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89487DC8-83DE-A1F5-BB26-0108B506A6EA}"/>
              </a:ext>
            </a:extLst>
          </p:cNvPr>
          <p:cNvSpPr txBox="1"/>
          <p:nvPr/>
        </p:nvSpPr>
        <p:spPr>
          <a:xfrm>
            <a:off x="267980" y="2055813"/>
            <a:ext cx="38255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3200" dirty="0"/>
              <a:t>Tuvalette her türlü şakalaşmak </a:t>
            </a:r>
            <a:r>
              <a:rPr lang="tr-TR" sz="3200" dirty="0" smtClean="0"/>
              <a:t>zorbalıktır.</a:t>
            </a:r>
          </a:p>
          <a:p>
            <a:pPr algn="l"/>
            <a:r>
              <a:rPr lang="tr-TR" sz="3200" dirty="0" smtClean="0"/>
              <a:t>«Kimse bir başkasını yaralayarak, kendini iyileştiremez.»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57494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48C38E18-CA3F-5110-8B24-63D3DC7D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F26DFE8B-0116-593C-BCF1-B11DE37FE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 descr="Graffiti Scratched Into School Desk Top&quot; by Stocksy Contributor &quot;Margaret  Vincent&quot; | School desks, School, Graffiti">
            <a:extLst>
              <a:ext uri="{FF2B5EF4-FFF2-40B4-BE49-F238E27FC236}">
                <a16:creationId xmlns="" xmlns:a16="http://schemas.microsoft.com/office/drawing/2014/main" id="{78422598-B7F4-6A4B-CDC6-29CCD3312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9"/>
          <a:stretch/>
        </p:blipFill>
        <p:spPr bwMode="auto">
          <a:xfrm>
            <a:off x="3320273" y="0"/>
            <a:ext cx="8871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16210EFA-15D5-8A8F-F085-E1943A2D3ABF}"/>
              </a:ext>
            </a:extLst>
          </p:cNvPr>
          <p:cNvSpPr/>
          <p:nvPr/>
        </p:nvSpPr>
        <p:spPr>
          <a:xfrm>
            <a:off x="0" y="0"/>
            <a:ext cx="4944533" cy="70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4AEB7644-2C3A-4244-F09D-0A5884639DD3}"/>
              </a:ext>
            </a:extLst>
          </p:cNvPr>
          <p:cNvSpPr txBox="1"/>
          <p:nvPr/>
        </p:nvSpPr>
        <p:spPr>
          <a:xfrm>
            <a:off x="579670" y="1874728"/>
            <a:ext cx="37851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800" dirty="0" smtClean="0"/>
              <a:t>Sıraları kazımamalı ve kalemle çizmemelisin.</a:t>
            </a:r>
          </a:p>
          <a:p>
            <a:pPr algn="l"/>
            <a:r>
              <a:rPr lang="tr-TR" sz="2800" dirty="0" smtClean="0"/>
              <a:t>Sıradaki izler silinir, kalıcı olmak için yaşamda olumlu davranışlarınla iz bırak.</a:t>
            </a:r>
            <a:r>
              <a:rPr lang="tr-TR" sz="2800" dirty="0" smtClean="0">
                <a:sym typeface="Wingdings" panose="05000000000000000000" pitchFamily="2" charset="2"/>
              </a:rPr>
              <a:t></a:t>
            </a: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8366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3051B52-2C90-AEF0-E273-8A2C7FFE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BDEC167-7DA2-2CAA-AAB4-2C2CF5A50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Man, child break into elementary school - Valencia County News-Bulletin">
            <a:extLst>
              <a:ext uri="{FF2B5EF4-FFF2-40B4-BE49-F238E27FC236}">
                <a16:creationId xmlns="" xmlns:a16="http://schemas.microsoft.com/office/drawing/2014/main" id="{5D2D7BEA-A5D9-F794-963A-89C814CD5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1071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7244FC9-3EDD-D1D9-A96E-EDC75E29A62C}"/>
              </a:ext>
            </a:extLst>
          </p:cNvPr>
          <p:cNvSpPr/>
          <p:nvPr/>
        </p:nvSpPr>
        <p:spPr>
          <a:xfrm>
            <a:off x="0" y="0"/>
            <a:ext cx="4944533" cy="70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ACEB5AC9-8706-D397-D9FB-A06100776DB0}"/>
              </a:ext>
            </a:extLst>
          </p:cNvPr>
          <p:cNvSpPr txBox="1"/>
          <p:nvPr/>
        </p:nvSpPr>
        <p:spPr>
          <a:xfrm>
            <a:off x="413945" y="1690688"/>
            <a:ext cx="378784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800" dirty="0"/>
              <a:t>Sınıflarda sıra altlarına çöp </a:t>
            </a:r>
            <a:r>
              <a:rPr lang="tr-TR" sz="2800" dirty="0" smtClean="0"/>
              <a:t>bırakılmamalısın, </a:t>
            </a:r>
            <a:r>
              <a:rPr lang="tr-TR" sz="2800" dirty="0"/>
              <a:t>kağıt </a:t>
            </a:r>
            <a:r>
              <a:rPr lang="tr-TR" sz="2800" dirty="0" smtClean="0"/>
              <a:t>kesip yerlere atmak yerine, geri dönüşüm kutusuna atmalısın.</a:t>
            </a:r>
          </a:p>
          <a:p>
            <a:pPr algn="l"/>
            <a:r>
              <a:rPr lang="tr-TR" sz="2800" dirty="0" smtClean="0"/>
              <a:t>«Dönüştür kağıdı, geri kazan ağacı.»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0149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ducation, Bullying, Violence, Aggression And People Concept - Student Boy  Suffering Of Classmate Mockery Stock Photo, Picture And Royalty Free Image.  Image 63162064.">
            <a:extLst>
              <a:ext uri="{FF2B5EF4-FFF2-40B4-BE49-F238E27FC236}">
                <a16:creationId xmlns="" xmlns:a16="http://schemas.microsoft.com/office/drawing/2014/main" id="{9E02EC8F-8A2C-A01E-DE14-4C290A075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96" y="0"/>
            <a:ext cx="10294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1333A740-4582-F186-5CB8-FB8595B6A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A2B3A950-992C-700C-DDDE-789D2C20154A}"/>
              </a:ext>
            </a:extLst>
          </p:cNvPr>
          <p:cNvSpPr/>
          <p:nvPr/>
        </p:nvSpPr>
        <p:spPr>
          <a:xfrm>
            <a:off x="0" y="0"/>
            <a:ext cx="4944533" cy="70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120ABB1F-82CF-E7B9-11D8-F421C1C06CF0}"/>
              </a:ext>
            </a:extLst>
          </p:cNvPr>
          <p:cNvSpPr txBox="1"/>
          <p:nvPr/>
        </p:nvSpPr>
        <p:spPr>
          <a:xfrm>
            <a:off x="178858" y="2616299"/>
            <a:ext cx="45868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800" dirty="0"/>
              <a:t>Şaka niyetiyle dahi olsa arkadaşına   karşı şiddet içeren  davranışlar </a:t>
            </a:r>
            <a:r>
              <a:rPr lang="tr-TR" sz="2800" b="1" dirty="0" smtClean="0"/>
              <a:t>sergilememelisin.</a:t>
            </a:r>
          </a:p>
          <a:p>
            <a:pPr algn="l"/>
            <a:r>
              <a:rPr lang="tr-TR" sz="2800" dirty="0" smtClean="0"/>
              <a:t>Şiddet bir yetersizlik göstergesidir.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91381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7147D27C-B216-CAC6-5E50-6871037EB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A483C376-D6AF-883F-9083-5F9091299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Babaannesine Eşek Şakası Yapan Torun ( Mutlaka İzle Gülme Garantili ) -  YouTube">
            <a:extLst>
              <a:ext uri="{FF2B5EF4-FFF2-40B4-BE49-F238E27FC236}">
                <a16:creationId xmlns="" xmlns:a16="http://schemas.microsoft.com/office/drawing/2014/main" id="{EBD8B254-A2C4-0D3D-5902-8E10D3464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ED4D803F-2B63-1106-6A6B-BAE800EBFDBE}"/>
              </a:ext>
            </a:extLst>
          </p:cNvPr>
          <p:cNvSpPr/>
          <p:nvPr/>
        </p:nvSpPr>
        <p:spPr>
          <a:xfrm>
            <a:off x="0" y="0"/>
            <a:ext cx="4944533" cy="70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0BD77179-833F-B2F6-21C8-8CE95A7A8A77}"/>
              </a:ext>
            </a:extLst>
          </p:cNvPr>
          <p:cNvSpPr txBox="1"/>
          <p:nvPr/>
        </p:nvSpPr>
        <p:spPr>
          <a:xfrm>
            <a:off x="178858" y="2616299"/>
            <a:ext cx="458681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800" dirty="0"/>
              <a:t>Su şişesi </a:t>
            </a:r>
            <a:r>
              <a:rPr lang="tr-TR" sz="2800" dirty="0" err="1"/>
              <a:t>vb</a:t>
            </a:r>
            <a:r>
              <a:rPr lang="tr-TR" sz="2800" dirty="0"/>
              <a:t> kaplarla yapılan </a:t>
            </a:r>
            <a:r>
              <a:rPr lang="tr-TR" sz="2800" dirty="0" smtClean="0"/>
              <a:t> </a:t>
            </a:r>
            <a:r>
              <a:rPr lang="tr-TR" sz="2800" dirty="0"/>
              <a:t>şakalar kötü  </a:t>
            </a:r>
            <a:r>
              <a:rPr lang="tr-TR" sz="2800" dirty="0" smtClean="0"/>
              <a:t>sonuçlanabilir. </a:t>
            </a:r>
            <a:endParaRPr lang="tr-TR" sz="2800" dirty="0"/>
          </a:p>
          <a:p>
            <a:pPr algn="l"/>
            <a:r>
              <a:rPr lang="tr-TR" sz="2800" dirty="0" smtClean="0"/>
              <a:t>Ayrıca etrafın </a:t>
            </a:r>
            <a:r>
              <a:rPr lang="tr-TR" sz="2800" dirty="0"/>
              <a:t>ıslanıp kirlenmesi </a:t>
            </a:r>
            <a:r>
              <a:rPr lang="tr-TR" sz="2800" dirty="0" smtClean="0"/>
              <a:t>de diğer bir sorundur.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57509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2EFC7EDC-6A88-2DFA-0D1C-CCA396FD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990781C2-73B5-300E-1E37-00ABAE723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Bullying at school, between the nap of the education system and innovation  attacks: “In Latin America it takes longer to talk about bullying” - Infobae">
            <a:extLst>
              <a:ext uri="{FF2B5EF4-FFF2-40B4-BE49-F238E27FC236}">
                <a16:creationId xmlns="" xmlns:a16="http://schemas.microsoft.com/office/drawing/2014/main" id="{3E2FD62E-529B-9D97-A5F0-CD916899F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69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32B0CD5A-AE5D-113B-6E4A-D382076FB012}"/>
              </a:ext>
            </a:extLst>
          </p:cNvPr>
          <p:cNvSpPr/>
          <p:nvPr/>
        </p:nvSpPr>
        <p:spPr>
          <a:xfrm>
            <a:off x="0" y="0"/>
            <a:ext cx="4944533" cy="70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EE8F4951-0E7D-D827-F948-B742B8255C53}"/>
              </a:ext>
            </a:extLst>
          </p:cNvPr>
          <p:cNvSpPr txBox="1"/>
          <p:nvPr/>
        </p:nvSpPr>
        <p:spPr>
          <a:xfrm>
            <a:off x="357717" y="1160137"/>
            <a:ext cx="45868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2400" dirty="0" smtClean="0"/>
          </a:p>
          <a:p>
            <a:pPr algn="l"/>
            <a:r>
              <a:rPr lang="tr-TR" sz="2400" dirty="0" smtClean="0"/>
              <a:t>Sana özel bilgileri paylaşmana, kendine ve başkasına zarar vermene neden olacak oyunlar oynamamalısın. ( Cesaret mi, doğruluk mu gibi.)</a:t>
            </a:r>
          </a:p>
          <a:p>
            <a:pPr algn="l"/>
            <a:endParaRPr lang="tr-TR" sz="2400" dirty="0"/>
          </a:p>
          <a:p>
            <a:pPr algn="l"/>
            <a:r>
              <a:rPr lang="tr-TR" sz="2400" dirty="0" smtClean="0"/>
              <a:t>Bu oyunları oynamak istememe hakkına sahipsin. Kimse seni bundan dolayı yargılayamaz.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9322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D3599687-105B-EC68-7478-88FD4339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2754476-8167-D8D9-A89D-4043BA64D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9117502">
            <a:extLst>
              <a:ext uri="{FF2B5EF4-FFF2-40B4-BE49-F238E27FC236}">
                <a16:creationId xmlns="" xmlns:a16="http://schemas.microsoft.com/office/drawing/2014/main" id="{AB689ACE-BC78-31DD-A53D-DA5EA79C9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14" y="681037"/>
            <a:ext cx="9876286" cy="555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8A16C11A-1C0C-27EF-DB69-92D1AC64F72E}"/>
              </a:ext>
            </a:extLst>
          </p:cNvPr>
          <p:cNvSpPr/>
          <p:nvPr/>
        </p:nvSpPr>
        <p:spPr>
          <a:xfrm>
            <a:off x="0" y="0"/>
            <a:ext cx="4944533" cy="70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D05BA676-0B45-722C-0AAE-4113CB2AF835}"/>
              </a:ext>
            </a:extLst>
          </p:cNvPr>
          <p:cNvSpPr txBox="1"/>
          <p:nvPr/>
        </p:nvSpPr>
        <p:spPr>
          <a:xfrm>
            <a:off x="379084" y="1407858"/>
            <a:ext cx="38732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400" dirty="0" smtClean="0"/>
              <a:t>Arkadaşlarımızın yeni aldıkları eşyalara şaka yapmak adı altında zarar vermemelisin.     ( Örneğin yeni ayakkabı almış arkadaşının ayakkabısına basmak gibi)</a:t>
            </a:r>
          </a:p>
          <a:p>
            <a:pPr algn="l"/>
            <a:r>
              <a:rPr lang="tr-TR" sz="2400" dirty="0" smtClean="0"/>
              <a:t>Sözlü olarak tebrik etmen yeterli olacaktır.</a:t>
            </a:r>
          </a:p>
          <a:p>
            <a:pPr algn="l"/>
            <a:endParaRPr lang="tr-TR" sz="2400" dirty="0"/>
          </a:p>
          <a:p>
            <a:pPr algn="l"/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380163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1329A46-FDD3-ECD8-F118-936FE06F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354CF4C9-4CD6-74BC-158E-D00ACB9C9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What Happens if my Child Slips and Falls at School?">
            <a:extLst>
              <a:ext uri="{FF2B5EF4-FFF2-40B4-BE49-F238E27FC236}">
                <a16:creationId xmlns="" xmlns:a16="http://schemas.microsoft.com/office/drawing/2014/main" id="{FA98AD13-CD0E-0833-375C-6DFBE1432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50" y="0"/>
            <a:ext cx="8804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EA9F265E-7C4D-63D3-98E7-05F005DF3AF3}"/>
              </a:ext>
            </a:extLst>
          </p:cNvPr>
          <p:cNvSpPr/>
          <p:nvPr/>
        </p:nvSpPr>
        <p:spPr>
          <a:xfrm>
            <a:off x="0" y="0"/>
            <a:ext cx="4944533" cy="70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717A20C8-A8F9-3772-D626-AA4C0FBBE159}"/>
              </a:ext>
            </a:extLst>
          </p:cNvPr>
          <p:cNvSpPr txBox="1"/>
          <p:nvPr/>
        </p:nvSpPr>
        <p:spPr>
          <a:xfrm>
            <a:off x="431039" y="1351508"/>
            <a:ext cx="387326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tr-TR" sz="2400" dirty="0" smtClean="0"/>
          </a:p>
          <a:p>
            <a:pPr algn="l"/>
            <a:endParaRPr lang="tr-TR" sz="2400" dirty="0"/>
          </a:p>
          <a:p>
            <a:pPr algn="l"/>
            <a:r>
              <a:rPr lang="tr-TR" sz="2400" dirty="0" smtClean="0"/>
              <a:t>Özgürce </a:t>
            </a:r>
            <a:r>
              <a:rPr lang="tr-TR" sz="2400" dirty="0"/>
              <a:t>koşmak keyiflidir </a:t>
            </a:r>
            <a:r>
              <a:rPr lang="tr-TR" sz="2400" dirty="0" smtClean="0"/>
              <a:t>fakat </a:t>
            </a:r>
            <a:r>
              <a:rPr lang="tr-TR" sz="2400" dirty="0"/>
              <a:t>koridorda, sınıf </a:t>
            </a:r>
            <a:r>
              <a:rPr lang="tr-TR" sz="2400" dirty="0" smtClean="0"/>
              <a:t>içinde koşmak hem senin hem de başkaları için  tehlike oluşturabilir. Okul bahçesinde de öğrenci sayısı fazla olduğundan teneffüs saatlerinde bahçede koşmamaya özen göstermelisin.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6124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="" xmlns:a16="http://schemas.microsoft.com/office/drawing/2014/main" id="{592CEFCD-0A3A-AC69-EEBB-B71E3C093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49C70C46-5931-6D53-2CD0-0679D1045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Falling up the stairs – The Westwind">
            <a:extLst>
              <a:ext uri="{FF2B5EF4-FFF2-40B4-BE49-F238E27FC236}">
                <a16:creationId xmlns="" xmlns:a16="http://schemas.microsoft.com/office/drawing/2014/main" id="{D9FDEB33-FAB3-8DC5-6E2B-B402302ED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97A60F28-3B40-F516-E2AF-9DC016AAF659}"/>
              </a:ext>
            </a:extLst>
          </p:cNvPr>
          <p:cNvSpPr/>
          <p:nvPr/>
        </p:nvSpPr>
        <p:spPr>
          <a:xfrm>
            <a:off x="0" y="0"/>
            <a:ext cx="4944533" cy="70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9BFE91D4-F239-CD16-FC65-5A378C62B67F}"/>
              </a:ext>
            </a:extLst>
          </p:cNvPr>
          <p:cNvSpPr txBox="1"/>
          <p:nvPr/>
        </p:nvSpPr>
        <p:spPr>
          <a:xfrm>
            <a:off x="379084" y="2170605"/>
            <a:ext cx="38732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400" dirty="0"/>
              <a:t>Merdivenlerde </a:t>
            </a:r>
            <a:r>
              <a:rPr lang="tr-TR" sz="2400" dirty="0" smtClean="0"/>
              <a:t>koşmak, </a:t>
            </a:r>
            <a:r>
              <a:rPr lang="tr-TR" sz="2400" dirty="0"/>
              <a:t>inen ya da çıkan arkadaşlarına </a:t>
            </a:r>
            <a:r>
              <a:rPr lang="tr-TR" sz="2400" dirty="0" smtClean="0"/>
              <a:t>dokunmak, </a:t>
            </a:r>
            <a:r>
              <a:rPr lang="tr-TR" sz="2400" dirty="0"/>
              <a:t>itmek geri dönüşü olmayan yaralanmalara sebep olabilir. </a:t>
            </a:r>
            <a:r>
              <a:rPr lang="tr-TR" sz="2400" dirty="0" smtClean="0"/>
              <a:t>Bunlardan kaçınmalısın.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46428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 we swear too much?">
            <a:extLst>
              <a:ext uri="{FF2B5EF4-FFF2-40B4-BE49-F238E27FC236}">
                <a16:creationId xmlns="" xmlns:a16="http://schemas.microsoft.com/office/drawing/2014/main" id="{F8BF9C03-748D-633F-78E6-643F22D8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6"/>
          <a:stretch/>
        </p:blipFill>
        <p:spPr bwMode="auto">
          <a:xfrm>
            <a:off x="3933860" y="0"/>
            <a:ext cx="83174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>
            <a:extLst>
              <a:ext uri="{FF2B5EF4-FFF2-40B4-BE49-F238E27FC236}">
                <a16:creationId xmlns="" xmlns:a16="http://schemas.microsoft.com/office/drawing/2014/main" id="{B102B265-7737-9E32-68E8-FE8A8DA51FC7}"/>
              </a:ext>
            </a:extLst>
          </p:cNvPr>
          <p:cNvSpPr/>
          <p:nvPr/>
        </p:nvSpPr>
        <p:spPr>
          <a:xfrm>
            <a:off x="0" y="0"/>
            <a:ext cx="4944533" cy="7018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="" xmlns:a16="http://schemas.microsoft.com/office/drawing/2014/main" id="{8022F1CF-E1FF-488E-2FF6-88550C1DAFC0}"/>
              </a:ext>
            </a:extLst>
          </p:cNvPr>
          <p:cNvSpPr txBox="1"/>
          <p:nvPr/>
        </p:nvSpPr>
        <p:spPr>
          <a:xfrm>
            <a:off x="814918" y="2496187"/>
            <a:ext cx="37155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2400" dirty="0" smtClean="0"/>
              <a:t>Argo ve küfürlü konuşarak sıradan olacağına, kibar davranarak farkını ortaya koymalısın. Nezaket, en güzel kendini savunma yöntemidir.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35663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="" xmlns:a16="http://schemas.microsoft.com/office/drawing/2014/main" id="{678C9ABC-E181-7571-E7A7-240C4CED4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246" y="1513898"/>
            <a:ext cx="3952009" cy="4351338"/>
          </a:xfrm>
        </p:spPr>
        <p:txBody>
          <a:bodyPr/>
          <a:lstStyle/>
          <a:p>
            <a:r>
              <a:rPr lang="tr-TR" dirty="0" smtClean="0"/>
              <a:t>Arkadaşının izni dışında beslenmesini almamalısın.</a:t>
            </a:r>
          </a:p>
          <a:p>
            <a:r>
              <a:rPr lang="tr-TR" dirty="0" smtClean="0"/>
              <a:t>Zorla başkalarından para almamalı ve vermemelisin.  Öğretmenlerden mutlaka yardım istemelisin.</a:t>
            </a:r>
            <a:endParaRPr lang="tr-TR" dirty="0"/>
          </a:p>
        </p:txBody>
      </p:sp>
      <p:pic>
        <p:nvPicPr>
          <p:cNvPr id="8194" name="Picture 2" descr="Teenage Student Extorting Pocket Money From Classmate School Bullying  Closeup Stock Photo - Download Image Now - iStock">
            <a:extLst>
              <a:ext uri="{FF2B5EF4-FFF2-40B4-BE49-F238E27FC236}">
                <a16:creationId xmlns="" xmlns:a16="http://schemas.microsoft.com/office/drawing/2014/main" id="{E9AE4A63-D546-6176-8E80-4089A0EEA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53"/>
          <a:stretch/>
        </p:blipFill>
        <p:spPr bwMode="auto">
          <a:xfrm>
            <a:off x="5614554" y="0"/>
            <a:ext cx="6577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253</Words>
  <Application>Microsoft Office PowerPoint</Application>
  <PresentationFormat>Geniş ekran</PresentationFormat>
  <Paragraphs>24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Teması</vt:lpstr>
      <vt:lpstr>FERİDE BEKÇİOĞLU ORTAOKULU’NDA   NASIL DAVRANMALIYIZ?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ibrahim  Keskin</dc:creator>
  <cp:lastModifiedBy>RehberlikServisi1_1</cp:lastModifiedBy>
  <cp:revision>18</cp:revision>
  <dcterms:created xsi:type="dcterms:W3CDTF">2023-09-04T18:57:38Z</dcterms:created>
  <dcterms:modified xsi:type="dcterms:W3CDTF">2023-09-07T09:07:19Z</dcterms:modified>
</cp:coreProperties>
</file>